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0" r:id="rId4"/>
    <p:sldId id="261" r:id="rId5"/>
    <p:sldId id="262" r:id="rId6"/>
    <p:sldId id="265" r:id="rId7"/>
    <p:sldId id="266" r:id="rId8"/>
    <p:sldId id="267" r:id="rId9"/>
    <p:sldId id="268" r:id="rId10"/>
    <p:sldId id="271" r:id="rId11"/>
    <p:sldId id="275" r:id="rId12"/>
    <p:sldId id="272" r:id="rId13"/>
    <p:sldId id="274" r:id="rId14"/>
    <p:sldId id="273" r:id="rId15"/>
    <p:sldId id="277" r:id="rId16"/>
    <p:sldId id="278" r:id="rId17"/>
    <p:sldId id="279" r:id="rId18"/>
    <p:sldId id="280" r:id="rId19"/>
  </p:sldIdLst>
  <p:sldSz cx="9906000" cy="6858000" type="A4"/>
  <p:notesSz cx="6858000" cy="9144000"/>
  <p:custDataLst>
    <p:tags r:id="rId20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seite" id="{078D5FF3-382D-B247-8FCF-9AA176C121A2}">
          <p14:sldIdLst>
            <p14:sldId id="257"/>
          </p14:sldIdLst>
        </p14:section>
        <p14:section name="Inhalt" id="{5BCEAD1C-8D93-C444-82ED-F289CA6E8BED}">
          <p14:sldIdLst>
            <p14:sldId id="258"/>
          </p14:sldIdLst>
        </p14:section>
        <p14:section name="Ausbildung" id="{BE4A3A7F-2327-1F4E-99DF-DEFEC36B7787}">
          <p14:sldIdLst>
            <p14:sldId id="260"/>
            <p14:sldId id="261"/>
          </p14:sldIdLst>
        </p14:section>
        <p14:section name="Aufgabenstellung" id="{0BFE547C-CBB7-034F-9E1B-98543B3DF49E}">
          <p14:sldIdLst>
            <p14:sldId id="262"/>
            <p14:sldId id="265"/>
            <p14:sldId id="266"/>
            <p14:sldId id="267"/>
          </p14:sldIdLst>
        </p14:section>
        <p14:section name="Algorithmen" id="{ADAA71C4-90CF-FC40-8E86-8398B25BE6ED}">
          <p14:sldIdLst>
            <p14:sldId id="268"/>
            <p14:sldId id="271"/>
            <p14:sldId id="275"/>
            <p14:sldId id="272"/>
            <p14:sldId id="274"/>
            <p14:sldId id="273"/>
          </p14:sldIdLst>
        </p14:section>
        <p14:section name="Datenstruktur" id="{1E7E20C4-73DC-8142-99A6-C5548B3C0EFA}">
          <p14:sldIdLst>
            <p14:sldId id="277"/>
            <p14:sldId id="278"/>
            <p14:sldId id="279"/>
          </p14:sldIdLst>
        </p14:section>
        <p14:section name="Implementation" id="{7C990D23-BE05-6343-9A9A-DF12B50CDE10}">
          <p14:sldIdLst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DC0000"/>
    <a:srgbClr val="C8C8C8"/>
    <a:srgbClr val="969696"/>
    <a:srgbClr val="646464"/>
    <a:srgbClr val="000000"/>
    <a:srgbClr val="B3D3E9"/>
    <a:srgbClr val="80B6DA"/>
    <a:srgbClr val="4D99CC"/>
    <a:srgbClr val="006D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36" autoAdjust="0"/>
    <p:restoredTop sz="94604"/>
  </p:normalViewPr>
  <p:slideViewPr>
    <p:cSldViewPr>
      <p:cViewPr>
        <p:scale>
          <a:sx n="155" d="100"/>
          <a:sy n="155" d="100"/>
        </p:scale>
        <p:origin x="712" y="14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gs" Target="tags/tag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tiff>
</file>

<file path=ppt/media/image13.tiff>
</file>

<file path=ppt/media/image14.png>
</file>

<file path=ppt/media/image15.png>
</file>

<file path=ppt/media/image18.png>
</file>

<file path=ppt/media/image19.tiff>
</file>

<file path=ppt/media/image2.png>
</file>

<file path=ppt/media/image22.png>
</file>

<file path=ppt/media/image23.tiff>
</file>

<file path=ppt/media/image24.png>
</file>

<file path=ppt/media/image25.tif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tiff>
</file>

<file path=ppt/media/image5.jp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371850" y="1079500"/>
            <a:ext cx="6311900" cy="1439863"/>
          </a:xfrm>
        </p:spPr>
        <p:txBody>
          <a:bodyPr rIns="468000" bIns="72000"/>
          <a:lstStyle>
            <a:lvl1pPr>
              <a:defRPr sz="2600"/>
            </a:lvl1pPr>
          </a:lstStyle>
          <a:p>
            <a:pPr lvl="0"/>
            <a:r>
              <a:rPr lang="de-DE" noProof="0" smtClean="0"/>
              <a:t>Titelmasterformat durch Klicken bearbeiten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371850" y="2646363"/>
            <a:ext cx="6311900" cy="3203575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tIns="72000" rIns="342000"/>
          <a:lstStyle>
            <a:lvl1pPr marL="0" indent="0">
              <a:buFont typeface="Wingdings" pitchFamily="2" charset="2"/>
              <a:buNone/>
              <a:defRPr/>
            </a:lvl1pPr>
          </a:lstStyle>
          <a:p>
            <a:pPr lvl="0"/>
            <a:r>
              <a:rPr lang="de-DE" noProof="0" smtClean="0"/>
              <a:t>Formatvorlage des Untertitelmasters durch Klicken bearbeiten</a:t>
            </a:r>
          </a:p>
        </p:txBody>
      </p:sp>
      <p:sp>
        <p:nvSpPr>
          <p:cNvPr id="84996" name="Line 4"/>
          <p:cNvSpPr>
            <a:spLocks noChangeShapeType="1"/>
          </p:cNvSpPr>
          <p:nvPr/>
        </p:nvSpPr>
        <p:spPr bwMode="auto">
          <a:xfrm>
            <a:off x="3371850" y="2578100"/>
            <a:ext cx="6311900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5003" name="Line 11"/>
          <p:cNvSpPr>
            <a:spLocks noChangeShapeType="1"/>
          </p:cNvSpPr>
          <p:nvPr/>
        </p:nvSpPr>
        <p:spPr bwMode="auto">
          <a:xfrm flipH="1">
            <a:off x="217488" y="773113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5009" name="Line 17"/>
          <p:cNvSpPr>
            <a:spLocks noChangeShapeType="1"/>
          </p:cNvSpPr>
          <p:nvPr/>
        </p:nvSpPr>
        <p:spPr bwMode="auto">
          <a:xfrm flipH="1">
            <a:off x="217488" y="5930900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85097" name="Picture 105" descr="neu-WZL-RWTH_Aachen-HKS-44_20cm-brei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863" y="6022975"/>
            <a:ext cx="1908175" cy="52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098" name="Text Box 106"/>
          <p:cNvSpPr txBox="1">
            <a:spLocks noChangeArrowheads="1"/>
          </p:cNvSpPr>
          <p:nvPr/>
        </p:nvSpPr>
        <p:spPr bwMode="auto">
          <a:xfrm>
            <a:off x="217488" y="5991225"/>
            <a:ext cx="1454150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36000" rIns="36000" bIns="0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/>
            <a:r>
              <a:rPr lang="en-US" sz="1000" b="1">
                <a:cs typeface="Arial" charset="0"/>
              </a:rPr>
              <a:t>©</a:t>
            </a:r>
            <a:r>
              <a:rPr lang="en-US" sz="1000" b="1"/>
              <a:t> </a:t>
            </a:r>
            <a:r>
              <a:rPr lang="en-US" sz="1000"/>
              <a:t>WZL/Fraunhofer IPT</a:t>
            </a:r>
            <a:endParaRPr lang="de-DE" sz="1000"/>
          </a:p>
        </p:txBody>
      </p:sp>
      <p:pic>
        <p:nvPicPr>
          <p:cNvPr id="85099" name="Picture 107" descr="ipt_59mm_rgb_foli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025" y="6022975"/>
            <a:ext cx="2143125" cy="588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9484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371850" y="863600"/>
            <a:ext cx="3079750" cy="4976813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604000" y="863600"/>
            <a:ext cx="3079750" cy="4976813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91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jpe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7488" y="0"/>
            <a:ext cx="9467850" cy="71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287354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dirty="0" smtClean="0"/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71850" y="863600"/>
            <a:ext cx="6311900" cy="4976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1800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</p:txBody>
      </p:sp>
      <p:sp>
        <p:nvSpPr>
          <p:cNvPr id="83981" name="Line 13"/>
          <p:cNvSpPr>
            <a:spLocks noChangeShapeType="1"/>
          </p:cNvSpPr>
          <p:nvPr/>
        </p:nvSpPr>
        <p:spPr bwMode="auto">
          <a:xfrm flipH="1">
            <a:off x="217488" y="773113"/>
            <a:ext cx="9466262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3983" name="Line 15"/>
          <p:cNvSpPr>
            <a:spLocks noChangeShapeType="1"/>
          </p:cNvSpPr>
          <p:nvPr/>
        </p:nvSpPr>
        <p:spPr bwMode="auto">
          <a:xfrm flipH="1">
            <a:off x="215900" y="5930900"/>
            <a:ext cx="9464675" cy="0"/>
          </a:xfrm>
          <a:prstGeom prst="line">
            <a:avLst/>
          </a:prstGeom>
          <a:noFill/>
          <a:ln w="1079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84089" name="Text Box 121"/>
          <p:cNvSpPr txBox="1">
            <a:spLocks noChangeArrowheads="1"/>
          </p:cNvSpPr>
          <p:nvPr/>
        </p:nvSpPr>
        <p:spPr bwMode="auto">
          <a:xfrm>
            <a:off x="8361363" y="5991225"/>
            <a:ext cx="1322387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36000" rIns="36000" bIns="0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spcAft>
                <a:spcPct val="30000"/>
              </a:spcAft>
            </a:pPr>
            <a:r>
              <a:rPr lang="de-DE" sz="1000"/>
              <a:t>Seite </a:t>
            </a:r>
            <a:fld id="{00C3FF0A-3B1C-460E-B60F-EC504E0555AB}" type="slidenum">
              <a:rPr lang="de-DE" sz="1000"/>
              <a:pPr algn="r">
                <a:spcAft>
                  <a:spcPct val="30000"/>
                </a:spcAft>
              </a:pPr>
              <a:t>‹Nr.›</a:t>
            </a:fld>
            <a:endParaRPr lang="de-DE" sz="1000"/>
          </a:p>
        </p:txBody>
      </p:sp>
      <p:pic>
        <p:nvPicPr>
          <p:cNvPr id="84091" name="Picture 123" descr="neu-WZL-RWTH_Aachen-HKS-44_20cm-brei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863" y="6022975"/>
            <a:ext cx="1908175" cy="52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092" name="Text Box 124"/>
          <p:cNvSpPr txBox="1">
            <a:spLocks noChangeArrowheads="1"/>
          </p:cNvSpPr>
          <p:nvPr/>
        </p:nvSpPr>
        <p:spPr bwMode="auto">
          <a:xfrm>
            <a:off x="217488" y="5991225"/>
            <a:ext cx="1454150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accent2"/>
                </a:solidFill>
                <a:miter lim="800000"/>
                <a:headEnd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36000" tIns="36000" rIns="36000" bIns="0"/>
          <a:lstStyle>
            <a:lvl1pPr defTabSz="1042988">
              <a:defRPr>
                <a:solidFill>
                  <a:schemeClr val="tx1"/>
                </a:solidFill>
                <a:latin typeface="Arial" charset="0"/>
              </a:defRPr>
            </a:lvl1pPr>
            <a:lvl2pPr marL="522288" defTabSz="1042988">
              <a:defRPr>
                <a:solidFill>
                  <a:schemeClr val="tx1"/>
                </a:solidFill>
                <a:latin typeface="Arial" charset="0"/>
              </a:defRPr>
            </a:lvl2pPr>
            <a:lvl3pPr marL="1042988" defTabSz="1042988">
              <a:defRPr>
                <a:solidFill>
                  <a:schemeClr val="tx1"/>
                </a:solidFill>
                <a:latin typeface="Arial" charset="0"/>
              </a:defRPr>
            </a:lvl3pPr>
            <a:lvl4pPr marL="1565275" defTabSz="1042988">
              <a:defRPr>
                <a:solidFill>
                  <a:schemeClr val="tx1"/>
                </a:solidFill>
                <a:latin typeface="Arial" charset="0"/>
              </a:defRPr>
            </a:lvl4pPr>
            <a:lvl5pPr marL="2085975" defTabSz="1042988">
              <a:defRPr>
                <a:solidFill>
                  <a:schemeClr val="tx1"/>
                </a:solidFill>
                <a:latin typeface="Arial" charset="0"/>
              </a:defRPr>
            </a:lvl5pPr>
            <a:lvl6pPr marL="25431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30003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575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914775" defTabSz="1042988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/>
            <a:r>
              <a:rPr lang="en-US" sz="1000" b="1">
                <a:cs typeface="Arial" charset="0"/>
              </a:rPr>
              <a:t>©</a:t>
            </a:r>
            <a:r>
              <a:rPr lang="en-US" sz="1000" b="1"/>
              <a:t> </a:t>
            </a:r>
            <a:r>
              <a:rPr lang="en-US" sz="1000"/>
              <a:t>WZL/Fraunhofer IPT</a:t>
            </a:r>
            <a:endParaRPr lang="de-DE" sz="1000"/>
          </a:p>
        </p:txBody>
      </p:sp>
      <p:pic>
        <p:nvPicPr>
          <p:cNvPr id="84093" name="Picture 125" descr="ipt_59mm_rgb_foli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025" y="6022975"/>
            <a:ext cx="2143125" cy="588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2pPr>
      <a:lvl3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3pPr>
      <a:lvl4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4pPr>
      <a:lvl5pPr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5pPr>
      <a:lvl6pPr marL="4572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6pPr>
      <a:lvl7pPr marL="9144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7pPr>
      <a:lvl8pPr marL="13716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8pPr>
      <a:lvl9pPr marL="1828800" algn="l" defTabSz="1042988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9pPr>
    </p:titleStyle>
    <p:bodyStyle>
      <a:lvl1pPr marL="266700" indent="-266700" algn="l" rtl="0" eaLnBrk="1" fontAlgn="base" hangingPunct="1">
        <a:spcBef>
          <a:spcPct val="30000"/>
        </a:spcBef>
        <a:spcAft>
          <a:spcPct val="20000"/>
        </a:spcAft>
        <a:buClr>
          <a:srgbClr val="006DB6"/>
        </a:buClr>
        <a:buSzPct val="90000"/>
        <a:buFont typeface="Wingdings" pitchFamily="2" charset="2"/>
        <a:buChar char="n"/>
        <a:tabLst>
          <a:tab pos="266700" algn="l"/>
          <a:tab pos="631825" algn="l"/>
          <a:tab pos="981075" algn="l"/>
        </a:tabLs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631825" indent="-185738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Arial" charset="0"/>
        <a:buChar char="–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2pPr>
      <a:lvl3pPr marL="981075" indent="-169863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3pPr>
      <a:lvl4pPr marL="1431925" indent="-173038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4pPr>
      <a:lvl5pPr marL="17938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5pPr>
      <a:lvl6pPr marL="22510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6pPr>
      <a:lvl7pPr marL="27082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7pPr>
      <a:lvl8pPr marL="31654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8pPr>
      <a:lvl9pPr marL="3622675" indent="-180975" algn="l" rtl="0" eaLnBrk="1" fontAlgn="base" hangingPunct="1">
        <a:spcBef>
          <a:spcPct val="0"/>
        </a:spcBef>
        <a:spcAft>
          <a:spcPct val="20000"/>
        </a:spcAft>
        <a:buClr>
          <a:schemeClr val="tx1"/>
        </a:buClr>
        <a:buFont typeface="Wingdings" pitchFamily="2" charset="2"/>
        <a:buChar char="§"/>
        <a:tabLst>
          <a:tab pos="266700" algn="l"/>
          <a:tab pos="631825" algn="l"/>
          <a:tab pos="981075" algn="l"/>
        </a:tabLst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Relationship Id="rId3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Relationship Id="rId3" Type="http://schemas.openxmlformats.org/officeDocument/2006/relationships/image" Target="../media/image25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tiff"/><Relationship Id="rId1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jpg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10.jpg"/><Relationship Id="rId9" Type="http://schemas.openxmlformats.org/officeDocument/2006/relationships/image" Target="../media/image11.jpg"/><Relationship Id="rId10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IHK Abschlussprüfung Sommer 2018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Entwicklung eines Softwaresystems</a:t>
            </a:r>
          </a:p>
          <a:p>
            <a:endParaRPr lang="de-DE" dirty="0"/>
          </a:p>
          <a:p>
            <a:r>
              <a:rPr lang="de-DE" dirty="0" smtClean="0"/>
              <a:t>Thema: Netzplanerstellung</a:t>
            </a:r>
          </a:p>
          <a:p>
            <a:endParaRPr lang="de-DE" dirty="0"/>
          </a:p>
          <a:p>
            <a:r>
              <a:rPr lang="de-DE" dirty="0" smtClean="0"/>
              <a:t>Martin Leonard Haufs</a:t>
            </a:r>
          </a:p>
        </p:txBody>
      </p:sp>
    </p:spTree>
    <p:extLst>
      <p:ext uri="{BB962C8B-B14F-4D97-AF65-F5344CB8AC3E}">
        <p14:creationId xmlns:p14="http://schemas.microsoft.com/office/powerpoint/2010/main" val="75896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Algorithmen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9466262" cy="4976813"/>
          </a:xfrm>
        </p:spPr>
        <p:txBody>
          <a:bodyPr/>
          <a:lstStyle/>
          <a:p>
            <a:r>
              <a:rPr lang="de-DE" dirty="0" smtClean="0"/>
              <a:t>Vorwärtsrechnung</a:t>
            </a:r>
          </a:p>
          <a:p>
            <a:pPr lvl="1"/>
            <a:r>
              <a:rPr lang="de-DE" dirty="0" smtClean="0"/>
              <a:t>Frühester </a:t>
            </a:r>
            <a:r>
              <a:rPr lang="de-DE" dirty="0"/>
              <a:t>Endzeitpunkt (FEZ) und </a:t>
            </a:r>
            <a:br>
              <a:rPr lang="de-DE" dirty="0"/>
            </a:br>
            <a:r>
              <a:rPr lang="de-DE" dirty="0"/>
              <a:t>frühesten Anfangszeitpunkt (FAZ) </a:t>
            </a:r>
            <a:r>
              <a:rPr lang="de-DE" dirty="0" smtClean="0"/>
              <a:t>berechnen </a:t>
            </a:r>
          </a:p>
          <a:p>
            <a:pPr lvl="2"/>
            <a:r>
              <a:rPr lang="de-DE" dirty="0" smtClean="0"/>
              <a:t>Rekursiver </a:t>
            </a:r>
            <a:r>
              <a:rPr lang="de-DE" dirty="0"/>
              <a:t>Baumdurchlauf ausgehend </a:t>
            </a:r>
            <a:endParaRPr lang="de-DE" dirty="0" smtClean="0"/>
          </a:p>
          <a:p>
            <a:pPr lvl="2"/>
            <a:r>
              <a:rPr lang="de-DE" dirty="0" smtClean="0"/>
              <a:t>von </a:t>
            </a:r>
            <a:r>
              <a:rPr lang="de-DE" u="sng" dirty="0" smtClean="0"/>
              <a:t>Startpunkten</a:t>
            </a:r>
          </a:p>
          <a:p>
            <a:r>
              <a:rPr lang="de-DE" dirty="0"/>
              <a:t>Rückwärtsrechnung</a:t>
            </a:r>
          </a:p>
          <a:p>
            <a:pPr lvl="1"/>
            <a:r>
              <a:rPr lang="de-DE" dirty="0"/>
              <a:t>Späteste Endzeitpunkte (SEZ) und </a:t>
            </a:r>
            <a:br>
              <a:rPr lang="de-DE" dirty="0"/>
            </a:br>
            <a:r>
              <a:rPr lang="de-DE" dirty="0"/>
              <a:t>Späteste Anfangszeitpunkte (SAZ) berechnen</a:t>
            </a:r>
          </a:p>
          <a:p>
            <a:pPr lvl="2"/>
            <a:r>
              <a:rPr lang="de-DE" dirty="0"/>
              <a:t>Rekursiver Baumdurchlauf </a:t>
            </a:r>
            <a:br>
              <a:rPr lang="de-DE" dirty="0"/>
            </a:br>
            <a:r>
              <a:rPr lang="de-DE" dirty="0"/>
              <a:t>ausgehend von </a:t>
            </a:r>
            <a:r>
              <a:rPr lang="de-DE" u="sng" dirty="0" smtClean="0"/>
              <a:t>Endpunkten</a:t>
            </a:r>
          </a:p>
          <a:p>
            <a:r>
              <a:rPr lang="de-DE" dirty="0"/>
              <a:t>Ermittlung der Zeitreserven</a:t>
            </a:r>
          </a:p>
          <a:p>
            <a:pPr lvl="1"/>
            <a:r>
              <a:rPr lang="de-DE" dirty="0"/>
              <a:t>Rekursiver </a:t>
            </a:r>
            <a:r>
              <a:rPr lang="de-DE" dirty="0" smtClean="0"/>
              <a:t>Baumdurchlauf</a:t>
            </a:r>
          </a:p>
          <a:p>
            <a:pPr lvl="1"/>
            <a:endParaRPr lang="de-DE" dirty="0" smtClean="0"/>
          </a:p>
          <a:p>
            <a:r>
              <a:rPr lang="de-DE" dirty="0"/>
              <a:t>Berechnung der Kritischen Pfade</a:t>
            </a:r>
          </a:p>
          <a:p>
            <a:pPr lvl="1"/>
            <a:r>
              <a:rPr lang="de-DE" dirty="0" smtClean="0"/>
              <a:t>Backtracking</a:t>
            </a:r>
            <a:endParaRPr lang="de-DE" dirty="0"/>
          </a:p>
          <a:p>
            <a:pPr lvl="2"/>
            <a:endParaRPr lang="de-DE" u="sng" dirty="0"/>
          </a:p>
          <a:p>
            <a:pPr lvl="2"/>
            <a:endParaRPr lang="de-DE" u="sng" dirty="0" smtClean="0"/>
          </a:p>
          <a:p>
            <a:pPr lvl="2"/>
            <a:endParaRPr lang="de-DE" u="sng" dirty="0"/>
          </a:p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486" y="836712"/>
            <a:ext cx="2376264" cy="4980484"/>
          </a:xfrm>
          <a:prstGeom prst="roundRect">
            <a:avLst/>
          </a:prstGeom>
        </p:spPr>
      </p:pic>
      <p:sp>
        <p:nvSpPr>
          <p:cNvPr id="6" name="Abgerundetes Rechteck 5"/>
          <p:cNvSpPr/>
          <p:nvPr/>
        </p:nvSpPr>
        <p:spPr bwMode="auto">
          <a:xfrm>
            <a:off x="7310887" y="836712"/>
            <a:ext cx="2376264" cy="4980484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1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/>
        </p:nvSpPr>
        <p:spPr bwMode="auto">
          <a:xfrm>
            <a:off x="5219111" y="857422"/>
            <a:ext cx="2005478" cy="967951"/>
          </a:xfrm>
          <a:prstGeom prst="rect">
            <a:avLst/>
          </a:prstGeom>
          <a:solidFill>
            <a:srgbClr val="DDDDDD"/>
          </a:solidFill>
          <a:ln w="1079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Algorithmen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9466262" cy="4976813"/>
          </a:xfrm>
        </p:spPr>
        <p:txBody>
          <a:bodyPr/>
          <a:lstStyle/>
          <a:p>
            <a:r>
              <a:rPr lang="de-DE" dirty="0" smtClean="0"/>
              <a:t>Vorwärtsrechnung</a:t>
            </a:r>
          </a:p>
          <a:p>
            <a:pPr lvl="1"/>
            <a:r>
              <a:rPr lang="de-DE" dirty="0" smtClean="0"/>
              <a:t>Frühester </a:t>
            </a:r>
            <a:r>
              <a:rPr lang="de-DE" dirty="0"/>
              <a:t>Endzeitpunkt (FEZ) und </a:t>
            </a:r>
            <a:br>
              <a:rPr lang="de-DE" dirty="0"/>
            </a:br>
            <a:r>
              <a:rPr lang="de-DE" dirty="0"/>
              <a:t>frühesten Anfangszeitpunkt (FAZ) </a:t>
            </a:r>
            <a:r>
              <a:rPr lang="de-DE" dirty="0" smtClean="0"/>
              <a:t>berechnen </a:t>
            </a:r>
          </a:p>
          <a:p>
            <a:pPr lvl="2"/>
            <a:r>
              <a:rPr lang="de-DE" dirty="0" smtClean="0"/>
              <a:t>Rekursiver </a:t>
            </a:r>
            <a:r>
              <a:rPr lang="de-DE" dirty="0"/>
              <a:t>Baumdurchlauf ausgehend </a:t>
            </a:r>
            <a:endParaRPr lang="de-DE" dirty="0" smtClean="0"/>
          </a:p>
          <a:p>
            <a:pPr lvl="2"/>
            <a:r>
              <a:rPr lang="de-DE" dirty="0" smtClean="0"/>
              <a:t>von </a:t>
            </a:r>
            <a:r>
              <a:rPr lang="de-DE" u="sng" dirty="0"/>
              <a:t>Startpunkten</a:t>
            </a:r>
          </a:p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486" y="836712"/>
            <a:ext cx="2376264" cy="4980484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854" y="2456892"/>
            <a:ext cx="5544616" cy="3438821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5219111" y="886654"/>
            <a:ext cx="200547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de-DE" sz="1100" dirty="0" smtClean="0"/>
              <a:t>Startknoten hat FAZ = 0</a:t>
            </a:r>
          </a:p>
          <a:p>
            <a:pPr marL="171450" indent="-171450">
              <a:buFont typeface="Arial" charset="0"/>
              <a:buChar char="•"/>
            </a:pPr>
            <a:r>
              <a:rPr lang="de-DE" sz="1100" dirty="0" smtClean="0"/>
              <a:t>FEZ = FAZ + Dauer</a:t>
            </a:r>
          </a:p>
          <a:p>
            <a:pPr marL="171450" indent="-171450">
              <a:buFont typeface="Arial" charset="0"/>
              <a:buChar char="•"/>
            </a:pPr>
            <a:r>
              <a:rPr lang="de-DE" sz="1100" dirty="0" smtClean="0"/>
              <a:t>Größter FEZ eines Vorgängers ist FAZ des Nachfolgers</a:t>
            </a:r>
          </a:p>
        </p:txBody>
      </p:sp>
      <p:sp>
        <p:nvSpPr>
          <p:cNvPr id="11" name="Abgerundetes Rechteck 10"/>
          <p:cNvSpPr/>
          <p:nvPr/>
        </p:nvSpPr>
        <p:spPr bwMode="auto">
          <a:xfrm>
            <a:off x="7310887" y="1844824"/>
            <a:ext cx="2376264" cy="1224136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59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Algorithmen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9466262" cy="4976813"/>
          </a:xfrm>
        </p:spPr>
        <p:txBody>
          <a:bodyPr/>
          <a:lstStyle/>
          <a:p>
            <a:r>
              <a:rPr lang="de-DE" dirty="0"/>
              <a:t>Rückwärtsrechnung</a:t>
            </a:r>
          </a:p>
          <a:p>
            <a:pPr lvl="1"/>
            <a:r>
              <a:rPr lang="de-DE" dirty="0"/>
              <a:t>Späteste Endzeitpunkte (SEZ) </a:t>
            </a:r>
            <a:r>
              <a:rPr lang="de-DE" dirty="0" smtClean="0"/>
              <a:t>und </a:t>
            </a:r>
            <a:br>
              <a:rPr lang="de-DE" dirty="0" smtClean="0"/>
            </a:br>
            <a:r>
              <a:rPr lang="de-DE" dirty="0" smtClean="0"/>
              <a:t>Späteste </a:t>
            </a:r>
            <a:r>
              <a:rPr lang="de-DE" dirty="0"/>
              <a:t>Anfangszeitpunkte (</a:t>
            </a:r>
            <a:r>
              <a:rPr lang="de-DE" dirty="0" smtClean="0"/>
              <a:t>SAZ) berechnen</a:t>
            </a:r>
            <a:endParaRPr lang="de-DE" dirty="0"/>
          </a:p>
          <a:p>
            <a:pPr lvl="2"/>
            <a:r>
              <a:rPr lang="de-DE" dirty="0"/>
              <a:t>Rekursiver Baumdurchlauf 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ausgehend </a:t>
            </a:r>
            <a:r>
              <a:rPr lang="de-DE" dirty="0"/>
              <a:t>von </a:t>
            </a:r>
            <a:r>
              <a:rPr lang="de-DE" u="sng" dirty="0"/>
              <a:t>Endpunkten</a:t>
            </a:r>
          </a:p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486" y="836712"/>
            <a:ext cx="2376264" cy="4980484"/>
          </a:xfrm>
          <a:prstGeom prst="rect">
            <a:avLst/>
          </a:prstGeom>
        </p:spPr>
      </p:pic>
      <p:sp>
        <p:nvSpPr>
          <p:cNvPr id="6" name="Abgerundetes Rechteck 5"/>
          <p:cNvSpPr/>
          <p:nvPr/>
        </p:nvSpPr>
        <p:spPr bwMode="auto">
          <a:xfrm>
            <a:off x="7307486" y="3068960"/>
            <a:ext cx="2376264" cy="1224136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04" y="2564904"/>
            <a:ext cx="5494707" cy="3191985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 bwMode="auto">
          <a:xfrm>
            <a:off x="5025008" y="863600"/>
            <a:ext cx="2185105" cy="927830"/>
          </a:xfrm>
          <a:prstGeom prst="rect">
            <a:avLst/>
          </a:prstGeom>
          <a:solidFill>
            <a:srgbClr val="DDDDDD"/>
          </a:solidFill>
          <a:ln w="1079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71450" indent="-171450">
              <a:buFont typeface="Arial" charset="0"/>
              <a:buChar char="•"/>
            </a:pPr>
            <a:r>
              <a:rPr lang="de-DE" sz="1100" dirty="0"/>
              <a:t>Endknoten haben SEZ = </a:t>
            </a:r>
            <a:r>
              <a:rPr lang="de-DE" sz="1100" dirty="0" smtClean="0"/>
              <a:t>FEZ</a:t>
            </a:r>
            <a:endParaRPr lang="de-DE" sz="1100" dirty="0"/>
          </a:p>
          <a:p>
            <a:pPr marL="171450" indent="-171450">
              <a:buFont typeface="Arial" charset="0"/>
              <a:buChar char="•"/>
            </a:pPr>
            <a:r>
              <a:rPr lang="de-DE" sz="1100" dirty="0"/>
              <a:t>SAZ = SEZ </a:t>
            </a:r>
            <a:r>
              <a:rPr lang="mr-IN" sz="1100" dirty="0"/>
              <a:t>–</a:t>
            </a:r>
            <a:r>
              <a:rPr lang="de-DE" sz="1100" dirty="0"/>
              <a:t> </a:t>
            </a:r>
            <a:r>
              <a:rPr lang="de-DE" sz="1100" dirty="0" smtClean="0"/>
              <a:t>Dauer</a:t>
            </a:r>
            <a:endParaRPr lang="de-DE" sz="1100" dirty="0"/>
          </a:p>
          <a:p>
            <a:pPr marL="171450" indent="-171450">
              <a:buFont typeface="Arial" charset="0"/>
              <a:buChar char="•"/>
            </a:pPr>
            <a:r>
              <a:rPr lang="de-DE" sz="1100" dirty="0"/>
              <a:t>SEZ eines Knotens ist das minimale SAZ der Nachfolgeknoten</a:t>
            </a:r>
          </a:p>
        </p:txBody>
      </p:sp>
    </p:spTree>
    <p:extLst>
      <p:ext uri="{BB962C8B-B14F-4D97-AF65-F5344CB8AC3E}">
        <p14:creationId xmlns:p14="http://schemas.microsoft.com/office/powerpoint/2010/main" val="383266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Algorithmen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9466262" cy="4976813"/>
          </a:xfrm>
        </p:spPr>
        <p:txBody>
          <a:bodyPr/>
          <a:lstStyle/>
          <a:p>
            <a:r>
              <a:rPr lang="de-DE" dirty="0" smtClean="0"/>
              <a:t>Ermittlung der Zeitreserven</a:t>
            </a:r>
          </a:p>
          <a:p>
            <a:pPr lvl="1"/>
            <a:r>
              <a:rPr lang="de-DE" dirty="0" smtClean="0"/>
              <a:t>Rekursiver Baumdurchlauf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486" y="836712"/>
            <a:ext cx="2376264" cy="4980484"/>
          </a:xfrm>
          <a:prstGeom prst="rect">
            <a:avLst/>
          </a:prstGeom>
        </p:spPr>
      </p:pic>
      <p:sp>
        <p:nvSpPr>
          <p:cNvPr id="6" name="Abgerundetes Rechteck 5"/>
          <p:cNvSpPr/>
          <p:nvPr/>
        </p:nvSpPr>
        <p:spPr bwMode="auto">
          <a:xfrm>
            <a:off x="7307486" y="4293096"/>
            <a:ext cx="2376264" cy="864096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025008" y="863600"/>
            <a:ext cx="2185105" cy="927830"/>
          </a:xfrm>
          <a:prstGeom prst="rect">
            <a:avLst/>
          </a:prstGeom>
          <a:solidFill>
            <a:srgbClr val="DDDDDD"/>
          </a:solidFill>
          <a:ln w="1079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de-DE" sz="1100" dirty="0"/>
              <a:t>GP = SAZ – </a:t>
            </a:r>
            <a:r>
              <a:rPr lang="de-DE" sz="1100" dirty="0" smtClean="0"/>
              <a:t>FAZ</a:t>
            </a:r>
          </a:p>
          <a:p>
            <a:endParaRPr lang="de-DE" sz="1100" dirty="0"/>
          </a:p>
          <a:p>
            <a:r>
              <a:rPr lang="de-DE" sz="1100" dirty="0"/>
              <a:t>FP = (minimales FAZ der Nachfolger) – FEZ</a:t>
            </a:r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8" y="4048841"/>
            <a:ext cx="4836332" cy="1754698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8" y="1764425"/>
            <a:ext cx="3734321" cy="201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7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Algorithmen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9466262" cy="4976813"/>
          </a:xfrm>
        </p:spPr>
        <p:txBody>
          <a:bodyPr/>
          <a:lstStyle/>
          <a:p>
            <a:r>
              <a:rPr lang="de-DE" dirty="0"/>
              <a:t>Berechnung der Kritischen Pfade</a:t>
            </a:r>
          </a:p>
          <a:p>
            <a:pPr lvl="1"/>
            <a:r>
              <a:rPr lang="de-DE" dirty="0"/>
              <a:t>Backtracking</a:t>
            </a:r>
          </a:p>
          <a:p>
            <a:pPr lvl="2"/>
            <a:r>
              <a:rPr lang="de-DE" dirty="0" smtClean="0"/>
              <a:t>Abbruchkriterium: </a:t>
            </a:r>
            <a:r>
              <a:rPr lang="de-DE" dirty="0" smtClean="0"/>
              <a:t>Endknoten erreicht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7486" y="836712"/>
            <a:ext cx="2376264" cy="4980484"/>
          </a:xfrm>
          <a:prstGeom prst="rect">
            <a:avLst/>
          </a:prstGeom>
        </p:spPr>
      </p:pic>
      <p:sp>
        <p:nvSpPr>
          <p:cNvPr id="6" name="Abgerundetes Rechteck 5"/>
          <p:cNvSpPr/>
          <p:nvPr/>
        </p:nvSpPr>
        <p:spPr bwMode="auto">
          <a:xfrm>
            <a:off x="7401272" y="5157192"/>
            <a:ext cx="2160240" cy="288032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hteck 7"/>
          <p:cNvSpPr/>
          <p:nvPr/>
        </p:nvSpPr>
        <p:spPr bwMode="auto">
          <a:xfrm>
            <a:off x="5601072" y="855161"/>
            <a:ext cx="1584176" cy="621184"/>
          </a:xfrm>
          <a:prstGeom prst="rect">
            <a:avLst/>
          </a:prstGeom>
          <a:solidFill>
            <a:srgbClr val="DDDDDD"/>
          </a:solidFill>
          <a:ln w="1079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de-DE" sz="1100"/>
              <a:t>Kritischer </a:t>
            </a:r>
            <a:r>
              <a:rPr lang="de-DE" sz="1100" smtClean="0"/>
              <a:t>Pfad:</a:t>
            </a:r>
            <a:br>
              <a:rPr lang="de-DE" sz="1100" smtClean="0"/>
            </a:br>
            <a:r>
              <a:rPr lang="de-DE" sz="1100" smtClean="0"/>
              <a:t>Menge </a:t>
            </a:r>
            <a:r>
              <a:rPr lang="de-DE" sz="1100"/>
              <a:t>der Knoten mit </a:t>
            </a:r>
            <a:br>
              <a:rPr lang="de-DE" sz="1100"/>
            </a:br>
            <a:r>
              <a:rPr lang="de-DE" sz="1100" smtClean="0"/>
              <a:t>GP </a:t>
            </a:r>
            <a:r>
              <a:rPr lang="de-DE" sz="1100"/>
              <a:t>= 0 und FP = 0</a:t>
            </a:r>
            <a:endParaRPr lang="de-DE" sz="1100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64" y="1831669"/>
            <a:ext cx="3298273" cy="1960686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753" y="1831669"/>
            <a:ext cx="3473495" cy="3613555"/>
          </a:xfrm>
          <a:prstGeom prst="rect">
            <a:avLst/>
          </a:prstGeom>
        </p:spPr>
      </p:pic>
      <p:sp>
        <p:nvSpPr>
          <p:cNvPr id="10" name="Abgerundetes Rechteck 9"/>
          <p:cNvSpPr/>
          <p:nvPr/>
        </p:nvSpPr>
        <p:spPr bwMode="auto">
          <a:xfrm>
            <a:off x="128464" y="3140968"/>
            <a:ext cx="3298273" cy="330002"/>
          </a:xfrm>
          <a:prstGeom prst="roundRect">
            <a:avLst/>
          </a:prstGeom>
          <a:noFill/>
          <a:ln>
            <a:headEnd type="none" w="med" len="med"/>
            <a:tailEnd type="none" w="med" len="med"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15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Klassenstruktur - Datenmodell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592" y="836712"/>
            <a:ext cx="2869856" cy="504056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064" y="808624"/>
            <a:ext cx="2791198" cy="490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692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Klassenstruktur - Controller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363" y="836712"/>
            <a:ext cx="4102100" cy="500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77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Klassenstruktur </a:t>
            </a:r>
            <a:r>
              <a:rPr lang="mr-IN" dirty="0" smtClean="0"/>
              <a:t>–</a:t>
            </a:r>
            <a:r>
              <a:rPr lang="de-DE" dirty="0" smtClean="0"/>
              <a:t> Eingabe &amp; Ausgabe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152" y="1124744"/>
            <a:ext cx="2959367" cy="3691582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88" y="1615982"/>
            <a:ext cx="5088738" cy="136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95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Sprache Java</a:t>
            </a:r>
          </a:p>
          <a:p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Plattformübergreifend</a:t>
            </a:r>
          </a:p>
          <a:p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Shellscripte</a:t>
            </a:r>
            <a:r>
              <a:rPr lang="de-DE" dirty="0" smtClean="0"/>
              <a:t> zum automatisierten öffnen der Tests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4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60912" y="863600"/>
            <a:ext cx="5522838" cy="4976813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Vorstellung des Ausbildungsbetriebes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Eigene Projekte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Aufgabenstellung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Algorithmen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Klassenstruktur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Implementation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35615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1) Ausbildungsbetrieb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9255" y="863600"/>
            <a:ext cx="6311900" cy="4976813"/>
          </a:xfrm>
        </p:spPr>
        <p:txBody>
          <a:bodyPr/>
          <a:lstStyle/>
          <a:p>
            <a:r>
              <a:rPr lang="de-DE" dirty="0"/>
              <a:t>Werkzeugmaschinenlabor (WZL) </a:t>
            </a:r>
            <a:endParaRPr lang="de-DE" dirty="0" smtClean="0"/>
          </a:p>
          <a:p>
            <a:pPr lvl="1"/>
            <a:r>
              <a:rPr lang="de-DE" dirty="0" smtClean="0"/>
              <a:t>Institut </a:t>
            </a:r>
            <a:r>
              <a:rPr lang="de-DE" dirty="0"/>
              <a:t>der RWTH </a:t>
            </a:r>
            <a:r>
              <a:rPr lang="de-DE" dirty="0" smtClean="0"/>
              <a:t>Aachen</a:t>
            </a:r>
          </a:p>
          <a:p>
            <a:pPr lvl="1"/>
            <a:r>
              <a:rPr lang="de-DE" dirty="0" smtClean="0"/>
              <a:t>Abteilung für Werkzeugmaschinen</a:t>
            </a:r>
          </a:p>
          <a:p>
            <a:pPr lvl="2"/>
            <a:r>
              <a:rPr lang="de-DE" dirty="0" smtClean="0"/>
              <a:t>Prof. Dr. Brecher</a:t>
            </a:r>
          </a:p>
          <a:p>
            <a:pPr lvl="2"/>
            <a:endParaRPr lang="de-DE" dirty="0" smtClean="0"/>
          </a:p>
          <a:p>
            <a:pPr lvl="2"/>
            <a:r>
              <a:rPr lang="de-DE" dirty="0"/>
              <a:t>Konstruktion und Berechnung von </a:t>
            </a:r>
            <a:r>
              <a:rPr lang="de-DE" dirty="0" smtClean="0"/>
              <a:t>Produktionsanlagen</a:t>
            </a:r>
            <a:endParaRPr lang="de-DE" dirty="0"/>
          </a:p>
          <a:p>
            <a:pPr lvl="2"/>
            <a:r>
              <a:rPr lang="de-DE" dirty="0"/>
              <a:t>Maschinenelemente und –</a:t>
            </a:r>
            <a:r>
              <a:rPr lang="de-DE" dirty="0" err="1"/>
              <a:t>komponenten</a:t>
            </a:r>
            <a:endParaRPr lang="de-DE" dirty="0"/>
          </a:p>
          <a:p>
            <a:pPr lvl="2"/>
            <a:r>
              <a:rPr lang="de-DE" dirty="0"/>
              <a:t>Steuerungstechnik und Automatisierung</a:t>
            </a:r>
          </a:p>
          <a:p>
            <a:pPr lvl="2"/>
            <a:r>
              <a:rPr lang="de-DE" dirty="0"/>
              <a:t>Informationstechnik und –</a:t>
            </a:r>
            <a:r>
              <a:rPr lang="de-DE" dirty="0" err="1" smtClean="0"/>
              <a:t>management</a:t>
            </a:r>
            <a:endParaRPr lang="de-DE" dirty="0" smtClean="0"/>
          </a:p>
          <a:p>
            <a:pPr lvl="2"/>
            <a:r>
              <a:rPr lang="de-DE" dirty="0" smtClean="0"/>
              <a:t>Mensch-Maschine-Interaktion</a:t>
            </a:r>
          </a:p>
          <a:p>
            <a:pPr lvl="2"/>
            <a:r>
              <a:rPr lang="de-DE" dirty="0" smtClean="0"/>
              <a:t>Automatisierung</a:t>
            </a:r>
          </a:p>
          <a:p>
            <a:pPr lvl="2"/>
            <a:endParaRPr lang="de-DE" dirty="0"/>
          </a:p>
          <a:p>
            <a:pPr lvl="1"/>
            <a:endParaRPr lang="de-DE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7699" y="863600"/>
            <a:ext cx="2746051" cy="69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2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ild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2854" y="3242368"/>
            <a:ext cx="1396307" cy="75400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2) Meine Projekte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371850" y="863600"/>
            <a:ext cx="4657380" cy="4976813"/>
          </a:xfrm>
        </p:spPr>
        <p:txBody>
          <a:bodyPr/>
          <a:lstStyle/>
          <a:p>
            <a:pPr marL="0" indent="0">
              <a:buNone/>
            </a:pPr>
            <a:r>
              <a:rPr lang="de-DE" b="1" dirty="0" smtClean="0"/>
              <a:t>Hybride mobile Anwendungsentwicklung</a:t>
            </a:r>
            <a:endParaRPr lang="de-DE" b="1" dirty="0" smtClean="0"/>
          </a:p>
          <a:p>
            <a:r>
              <a:rPr lang="de-DE" dirty="0" err="1" smtClean="0"/>
              <a:t>Tagungsapp</a:t>
            </a:r>
            <a:r>
              <a:rPr lang="de-DE" dirty="0" smtClean="0"/>
              <a:t> </a:t>
            </a:r>
            <a:r>
              <a:rPr lang="de-DE" dirty="0"/>
              <a:t>für </a:t>
            </a:r>
            <a:r>
              <a:rPr lang="de-DE" dirty="0" smtClean="0"/>
              <a:t>das Aachener 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Werkzeugmaschinen-Kolloquium </a:t>
            </a:r>
            <a:r>
              <a:rPr lang="de-DE" dirty="0"/>
              <a:t>(AWK</a:t>
            </a:r>
            <a:r>
              <a:rPr lang="de-DE" dirty="0" smtClean="0"/>
              <a:t>)</a:t>
            </a:r>
            <a:endParaRPr lang="de-DE" dirty="0"/>
          </a:p>
          <a:p>
            <a:pPr lvl="1"/>
            <a:r>
              <a:rPr lang="de-DE" dirty="0" err="1"/>
              <a:t>Appcelerator</a:t>
            </a:r>
            <a:r>
              <a:rPr lang="de-DE" dirty="0"/>
              <a:t> </a:t>
            </a:r>
            <a:r>
              <a:rPr lang="de-DE" dirty="0" err="1"/>
              <a:t>Titanium</a:t>
            </a:r>
            <a:r>
              <a:rPr lang="de-DE" dirty="0"/>
              <a:t> </a:t>
            </a:r>
            <a:r>
              <a:rPr lang="de-DE" dirty="0" smtClean="0"/>
              <a:t>SDK</a:t>
            </a:r>
          </a:p>
          <a:p>
            <a:pPr lvl="1"/>
            <a:r>
              <a:rPr lang="de-DE" dirty="0" smtClean="0"/>
              <a:t>Entwicklung nativer iOS-Module für</a:t>
            </a:r>
            <a:br>
              <a:rPr lang="de-DE" dirty="0" smtClean="0"/>
            </a:br>
            <a:r>
              <a:rPr lang="de-DE" dirty="0" err="1" smtClean="0"/>
              <a:t>Titanium</a:t>
            </a:r>
            <a:r>
              <a:rPr lang="de-DE" dirty="0" smtClean="0"/>
              <a:t> in </a:t>
            </a:r>
            <a:r>
              <a:rPr lang="de-DE" dirty="0" err="1" smtClean="0"/>
              <a:t>Objective</a:t>
            </a:r>
            <a:r>
              <a:rPr lang="de-DE" dirty="0" smtClean="0"/>
              <a:t> C</a:t>
            </a:r>
          </a:p>
          <a:p>
            <a:r>
              <a:rPr lang="de-DE" dirty="0" err="1" smtClean="0"/>
              <a:t>Messeapp</a:t>
            </a:r>
            <a:r>
              <a:rPr lang="de-DE" dirty="0" smtClean="0"/>
              <a:t> für den DGSV Kongress</a:t>
            </a:r>
          </a:p>
          <a:p>
            <a:pPr lvl="1"/>
            <a:r>
              <a:rPr lang="de-DE" dirty="0" smtClean="0"/>
              <a:t>Weltkongress der </a:t>
            </a:r>
            <a:r>
              <a:rPr lang="de-DE" dirty="0" err="1" smtClean="0"/>
              <a:t>Sterilgutversorgung</a:t>
            </a:r>
            <a:r>
              <a:rPr lang="de-DE" dirty="0" smtClean="0"/>
              <a:t> </a:t>
            </a:r>
          </a:p>
          <a:p>
            <a:pPr lvl="1"/>
            <a:r>
              <a:rPr lang="de-DE" dirty="0" smtClean="0"/>
              <a:t>Technologie: </a:t>
            </a:r>
            <a:r>
              <a:rPr lang="de-DE" dirty="0" err="1" smtClean="0"/>
              <a:t>Ionic</a:t>
            </a:r>
            <a:r>
              <a:rPr lang="de-DE" dirty="0" smtClean="0"/>
              <a:t> 1 mit </a:t>
            </a:r>
            <a:r>
              <a:rPr lang="de-DE" dirty="0" err="1" smtClean="0"/>
              <a:t>AngularJS</a:t>
            </a:r>
            <a:endParaRPr lang="de-DE" dirty="0" smtClean="0"/>
          </a:p>
          <a:p>
            <a:r>
              <a:rPr lang="de-DE" dirty="0" err="1" smtClean="0"/>
              <a:t>Eventapp</a:t>
            </a:r>
            <a:r>
              <a:rPr lang="de-DE" dirty="0" smtClean="0"/>
              <a:t> für das WZL-Forum</a:t>
            </a:r>
          </a:p>
          <a:p>
            <a:pPr lvl="1"/>
            <a:r>
              <a:rPr lang="de-DE" dirty="0" err="1"/>
              <a:t>Ionic</a:t>
            </a:r>
            <a:r>
              <a:rPr lang="de-DE" dirty="0"/>
              <a:t> 1 mit </a:t>
            </a:r>
            <a:r>
              <a:rPr lang="de-DE" dirty="0" err="1" smtClean="0"/>
              <a:t>Typescript</a:t>
            </a:r>
            <a:endParaRPr lang="de-DE" dirty="0" smtClean="0"/>
          </a:p>
          <a:p>
            <a:r>
              <a:rPr lang="de-DE" dirty="0" smtClean="0"/>
              <a:t>Neukonzeption als </a:t>
            </a:r>
            <a:r>
              <a:rPr lang="de-DE" dirty="0" err="1" smtClean="0"/>
              <a:t>Multieventapp</a:t>
            </a:r>
            <a:endParaRPr lang="de-DE" dirty="0" smtClean="0"/>
          </a:p>
          <a:p>
            <a:pPr lvl="1"/>
            <a:r>
              <a:rPr lang="de-DE" dirty="0" smtClean="0"/>
              <a:t>Umstellung von Ionic1 auf </a:t>
            </a:r>
            <a:r>
              <a:rPr lang="de-DE" dirty="0" err="1" smtClean="0"/>
              <a:t>Ionic</a:t>
            </a:r>
            <a:r>
              <a:rPr lang="de-DE" dirty="0" smtClean="0"/>
              <a:t> 2</a:t>
            </a:r>
            <a:endParaRPr lang="de-DE" dirty="0"/>
          </a:p>
          <a:p>
            <a:pPr lvl="1"/>
            <a:endParaRPr lang="de-DE" dirty="0" smtClean="0"/>
          </a:p>
        </p:txBody>
      </p:sp>
      <p:pic>
        <p:nvPicPr>
          <p:cNvPr id="12" name="Bild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9108" y="3246053"/>
            <a:ext cx="1370699" cy="2359430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1351" y="1181686"/>
            <a:ext cx="735145" cy="735145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9806" y="2967944"/>
            <a:ext cx="1071285" cy="380775"/>
          </a:xfrm>
          <a:prstGeom prst="rect">
            <a:avLst/>
          </a:prstGeom>
        </p:spPr>
      </p:pic>
      <p:pic>
        <p:nvPicPr>
          <p:cNvPr id="20" name="Bild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8617" y="1255562"/>
            <a:ext cx="643012" cy="643012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96291" y="1926393"/>
            <a:ext cx="773832" cy="773832"/>
          </a:xfrm>
          <a:prstGeom prst="rect">
            <a:avLst/>
          </a:prstGeom>
        </p:spPr>
      </p:pic>
      <p:pic>
        <p:nvPicPr>
          <p:cNvPr id="24" name="Bild 2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74869" y="589175"/>
            <a:ext cx="1378730" cy="2378769"/>
          </a:xfrm>
          <a:prstGeom prst="rect">
            <a:avLst/>
          </a:prstGeom>
        </p:spPr>
      </p:pic>
      <p:pic>
        <p:nvPicPr>
          <p:cNvPr id="25" name="Bild 2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8121" y="2434391"/>
            <a:ext cx="1374687" cy="2369960"/>
          </a:xfrm>
          <a:prstGeom prst="rect">
            <a:avLst/>
          </a:prstGeom>
        </p:spPr>
      </p:pic>
      <p:pic>
        <p:nvPicPr>
          <p:cNvPr id="18" name="Bild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66540" y="3941726"/>
            <a:ext cx="1303583" cy="353873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 rotWithShape="1">
          <a:blip r:embed="rId11"/>
          <a:srcRect l="15683" t="18066" r="62086" b="13029"/>
          <a:stretch/>
        </p:blipFill>
        <p:spPr>
          <a:xfrm>
            <a:off x="9131091" y="4235437"/>
            <a:ext cx="691691" cy="653169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45" y="1005126"/>
            <a:ext cx="2160240" cy="447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25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3) Aufgabenstellung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726820" y="863600"/>
            <a:ext cx="3956930" cy="4976813"/>
          </a:xfrm>
        </p:spPr>
        <p:txBody>
          <a:bodyPr/>
          <a:lstStyle/>
          <a:p>
            <a:r>
              <a:rPr lang="de-DE" dirty="0" smtClean="0"/>
              <a:t>Erstellung eines Netzplans</a:t>
            </a:r>
          </a:p>
          <a:p>
            <a:r>
              <a:rPr lang="de-DE" dirty="0" smtClean="0"/>
              <a:t>Netzplan </a:t>
            </a:r>
            <a:r>
              <a:rPr lang="mr-IN" dirty="0" smtClean="0"/>
              <a:t>–</a:t>
            </a:r>
            <a:r>
              <a:rPr lang="de-DE" dirty="0" smtClean="0"/>
              <a:t> Netz aus Knoten</a:t>
            </a:r>
          </a:p>
          <a:p>
            <a:pPr lvl="1"/>
            <a:r>
              <a:rPr lang="de-DE" dirty="0" smtClean="0"/>
              <a:t>Dauer (D)</a:t>
            </a:r>
          </a:p>
          <a:p>
            <a:pPr lvl="1"/>
            <a:r>
              <a:rPr lang="de-DE" dirty="0" smtClean="0"/>
              <a:t>Frühester Anfangszeitpunkt (FAZ)</a:t>
            </a:r>
          </a:p>
          <a:p>
            <a:pPr lvl="1"/>
            <a:r>
              <a:rPr lang="de-DE" dirty="0" smtClean="0"/>
              <a:t>Frühester Endzeitpunkt (FEZ)</a:t>
            </a:r>
          </a:p>
          <a:p>
            <a:pPr lvl="1"/>
            <a:r>
              <a:rPr lang="de-DE" dirty="0" smtClean="0"/>
              <a:t>Spätester Anfangszeitpunkt (SAZ)</a:t>
            </a:r>
          </a:p>
          <a:p>
            <a:pPr lvl="1"/>
            <a:r>
              <a:rPr lang="de-DE" dirty="0" smtClean="0"/>
              <a:t>Spätester Endzeitpunkt (SEZ)</a:t>
            </a:r>
          </a:p>
          <a:p>
            <a:pPr lvl="1"/>
            <a:r>
              <a:rPr lang="de-DE" dirty="0" smtClean="0"/>
              <a:t>Gesamtpuffer (GP)</a:t>
            </a:r>
          </a:p>
          <a:p>
            <a:pPr lvl="1"/>
            <a:r>
              <a:rPr lang="de-DE" dirty="0" smtClean="0"/>
              <a:t>Freier Puffer (FP)</a:t>
            </a:r>
          </a:p>
          <a:p>
            <a:r>
              <a:rPr lang="de-DE" dirty="0" smtClean="0"/>
              <a:t>Ermittlung der Dauer des Gesamtprojektes</a:t>
            </a:r>
          </a:p>
          <a:p>
            <a:r>
              <a:rPr lang="de-DE" dirty="0" smtClean="0"/>
              <a:t>Ermittlung der Kritischen Pfade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728"/>
            <a:ext cx="3243386" cy="1081129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0" y="2564904"/>
            <a:ext cx="5363673" cy="252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263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</a:t>
            </a:r>
            <a:r>
              <a:rPr lang="de-DE" dirty="0" smtClean="0"/>
              <a:t>) Vorwärtsrechnung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36712"/>
            <a:ext cx="2935312" cy="5003701"/>
          </a:xfrm>
        </p:spPr>
        <p:txBody>
          <a:bodyPr/>
          <a:lstStyle/>
          <a:p>
            <a:r>
              <a:rPr lang="de-DE" dirty="0" smtClean="0"/>
              <a:t>Startknoten hat FAZ = 0</a:t>
            </a:r>
          </a:p>
          <a:p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FEZ = FAZ + Dauer</a:t>
            </a:r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  <a:p>
            <a:r>
              <a:rPr lang="de-DE" dirty="0"/>
              <a:t>G</a:t>
            </a:r>
            <a:r>
              <a:rPr lang="de-DE" dirty="0" smtClean="0"/>
              <a:t>rößter FEZ eines Vorgängers ist FAZ des Nachfolgers</a:t>
            </a:r>
          </a:p>
        </p:txBody>
      </p:sp>
      <p:pic>
        <p:nvPicPr>
          <p:cNvPr id="12" name="Bild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799" y="3429000"/>
            <a:ext cx="3688640" cy="1512168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776" y="1700808"/>
            <a:ext cx="3388612" cy="1152128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5097016" y="836712"/>
            <a:ext cx="45883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Durchlaufen des Graphen von den</a:t>
            </a:r>
          </a:p>
          <a:p>
            <a:r>
              <a:rPr lang="is-IS" dirty="0" smtClean="0"/>
              <a:t>Startpunkten → Endpunkten</a:t>
            </a:r>
            <a:endParaRPr lang="de-DE" dirty="0"/>
          </a:p>
        </p:txBody>
      </p:sp>
      <p:grpSp>
        <p:nvGrpSpPr>
          <p:cNvPr id="21" name="Gruppierung 20"/>
          <p:cNvGrpSpPr/>
          <p:nvPr/>
        </p:nvGrpSpPr>
        <p:grpSpPr>
          <a:xfrm>
            <a:off x="7445613" y="4501394"/>
            <a:ext cx="2345478" cy="1177277"/>
            <a:chOff x="7445613" y="4501394"/>
            <a:chExt cx="2345478" cy="1177277"/>
          </a:xfrm>
        </p:grpSpPr>
        <p:sp>
          <p:nvSpPr>
            <p:cNvPr id="19" name="Abgerundetes Rechteck 18"/>
            <p:cNvSpPr/>
            <p:nvPr/>
          </p:nvSpPr>
          <p:spPr bwMode="auto">
            <a:xfrm>
              <a:off x="7445613" y="4501394"/>
              <a:ext cx="2345478" cy="1169551"/>
            </a:xfrm>
            <a:prstGeom prst="roundRect">
              <a:avLst/>
            </a:prstGeom>
            <a:solidFill>
              <a:srgbClr val="DDDDDD"/>
            </a:solidFill>
            <a:ln w="1079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628650" marR="0" lvl="1" indent="-17145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lang="de-DE" sz="1000" dirty="0"/>
            </a:p>
          </p:txBody>
        </p:sp>
        <p:sp>
          <p:nvSpPr>
            <p:cNvPr id="20" name="Textfeld 19"/>
            <p:cNvSpPr txBox="1"/>
            <p:nvPr/>
          </p:nvSpPr>
          <p:spPr>
            <a:xfrm>
              <a:off x="7481617" y="4509120"/>
              <a:ext cx="227347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Dauer (D)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Anfangszeitpunkt (FAZ)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Endzeitpunkt (FEZ)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Anfangszeitpunkt (SAZ)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Endzeitpunkt (SEZ)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Gesamtpuffer (GP)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Freier Puffer (FP</a:t>
              </a:r>
              <a:r>
                <a:rPr lang="de-DE" sz="1000" dirty="0" smtClean="0"/>
                <a:t>)</a:t>
              </a:r>
              <a:endParaRPr lang="de-DE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3006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b) Rückwärtsrechnung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344488" y="908720"/>
            <a:ext cx="496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Durchlaufen des Graphen von den</a:t>
            </a:r>
          </a:p>
          <a:p>
            <a:r>
              <a:rPr lang="de-DE" dirty="0" smtClean="0"/>
              <a:t>Endpunkten </a:t>
            </a:r>
            <a:r>
              <a:rPr lang="is-IS" dirty="0" smtClean="0"/>
              <a:t>→ Startpunkten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4880992" y="863600"/>
            <a:ext cx="4802758" cy="4976813"/>
          </a:xfrm>
        </p:spPr>
        <p:txBody>
          <a:bodyPr/>
          <a:lstStyle/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Endknoten haben SEZ = FEZ</a:t>
            </a:r>
          </a:p>
          <a:p>
            <a:endParaRPr lang="de-DE" dirty="0"/>
          </a:p>
          <a:p>
            <a:r>
              <a:rPr lang="de-DE" dirty="0" smtClean="0"/>
              <a:t>SAZ = SEZ </a:t>
            </a:r>
            <a:r>
              <a:rPr lang="mr-IN" dirty="0" smtClean="0"/>
              <a:t>–</a:t>
            </a:r>
            <a:r>
              <a:rPr lang="de-DE" dirty="0" smtClean="0"/>
              <a:t> Dauer</a:t>
            </a:r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SEZ eines Knotens ist das minimale SAZ der Nachfolgeknoten</a:t>
            </a:r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1272" y="154894"/>
            <a:ext cx="2070100" cy="539750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023" y="3317434"/>
            <a:ext cx="4268722" cy="1592064"/>
          </a:xfrm>
          <a:prstGeom prst="rect">
            <a:avLst/>
          </a:prstGeom>
        </p:spPr>
      </p:pic>
      <p:grpSp>
        <p:nvGrpSpPr>
          <p:cNvPr id="10" name="Gruppierung 9"/>
          <p:cNvGrpSpPr/>
          <p:nvPr/>
        </p:nvGrpSpPr>
        <p:grpSpPr>
          <a:xfrm>
            <a:off x="7445613" y="4501394"/>
            <a:ext cx="2345478" cy="1177277"/>
            <a:chOff x="7445613" y="4501394"/>
            <a:chExt cx="2345478" cy="1177277"/>
          </a:xfrm>
        </p:grpSpPr>
        <p:sp>
          <p:nvSpPr>
            <p:cNvPr id="11" name="Abgerundetes Rechteck 10"/>
            <p:cNvSpPr/>
            <p:nvPr/>
          </p:nvSpPr>
          <p:spPr bwMode="auto">
            <a:xfrm>
              <a:off x="7445613" y="4501394"/>
              <a:ext cx="2345478" cy="1169551"/>
            </a:xfrm>
            <a:prstGeom prst="roundRect">
              <a:avLst/>
            </a:prstGeom>
            <a:solidFill>
              <a:srgbClr val="DDDDDD"/>
            </a:solidFill>
            <a:ln w="1079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628650" marR="0" lvl="1" indent="-17145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lang="de-DE" sz="1000" dirty="0"/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7481617" y="4509120"/>
              <a:ext cx="227347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Dauer (D)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Anfangszeitpunkt (FAZ)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Endzeitpunkt (FEZ)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Anfangszeitpunkt (SAZ)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Endzeitpunkt (SEZ)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Gesamtpuffer (GP)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Freier Puffer (FP</a:t>
              </a:r>
              <a:r>
                <a:rPr lang="de-DE" sz="1000" dirty="0" smtClean="0"/>
                <a:t>)</a:t>
              </a:r>
              <a:endParaRPr lang="de-DE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2196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c) Ermittlung der Zeitreserven und des kritischen Pfades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7488" y="863600"/>
            <a:ext cx="4951536" cy="4976813"/>
          </a:xfrm>
        </p:spPr>
        <p:txBody>
          <a:bodyPr/>
          <a:lstStyle/>
          <a:p>
            <a:r>
              <a:rPr lang="de-DE" dirty="0" smtClean="0"/>
              <a:t>GP = SAZ </a:t>
            </a:r>
            <a:r>
              <a:rPr lang="mr-IN" dirty="0" smtClean="0"/>
              <a:t>–</a:t>
            </a:r>
            <a:r>
              <a:rPr lang="de-DE" dirty="0" smtClean="0"/>
              <a:t> FAZ &lt;=&gt; GP = SEZ </a:t>
            </a:r>
            <a:r>
              <a:rPr lang="mr-IN" dirty="0" smtClean="0"/>
              <a:t>–</a:t>
            </a:r>
            <a:r>
              <a:rPr lang="de-DE" dirty="0" smtClean="0"/>
              <a:t> FEZ</a:t>
            </a:r>
          </a:p>
          <a:p>
            <a:endParaRPr lang="de-DE" dirty="0"/>
          </a:p>
          <a:p>
            <a:r>
              <a:rPr lang="de-DE" dirty="0" smtClean="0"/>
              <a:t>FP = (minimales FAZ der Nachfolger) </a:t>
            </a:r>
            <a:r>
              <a:rPr lang="mr-IN" dirty="0" smtClean="0"/>
              <a:t>–</a:t>
            </a:r>
            <a:r>
              <a:rPr lang="de-DE" dirty="0" smtClean="0"/>
              <a:t> FEZ</a:t>
            </a:r>
          </a:p>
          <a:p>
            <a:endParaRPr lang="de-DE" dirty="0" smtClean="0"/>
          </a:p>
          <a:p>
            <a:endParaRPr lang="de-DE" dirty="0"/>
          </a:p>
          <a:p>
            <a:r>
              <a:rPr lang="de-DE" dirty="0" smtClean="0"/>
              <a:t>Kritischer Pfad:</a:t>
            </a:r>
          </a:p>
          <a:p>
            <a:pPr lvl="1"/>
            <a:r>
              <a:rPr lang="de-DE" dirty="0" smtClean="0"/>
              <a:t>Menge der Knoten mit GP = 0 und FP = 0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01008"/>
            <a:ext cx="6777608" cy="2092330"/>
          </a:xfrm>
          <a:prstGeom prst="rect">
            <a:avLst/>
          </a:prstGeom>
        </p:spPr>
      </p:pic>
      <p:grpSp>
        <p:nvGrpSpPr>
          <p:cNvPr id="8" name="Gruppierung 7"/>
          <p:cNvGrpSpPr/>
          <p:nvPr/>
        </p:nvGrpSpPr>
        <p:grpSpPr>
          <a:xfrm>
            <a:off x="7445613" y="4501394"/>
            <a:ext cx="2345478" cy="1177277"/>
            <a:chOff x="7445613" y="4501394"/>
            <a:chExt cx="2345478" cy="1177277"/>
          </a:xfrm>
        </p:grpSpPr>
        <p:sp>
          <p:nvSpPr>
            <p:cNvPr id="9" name="Abgerundetes Rechteck 8"/>
            <p:cNvSpPr/>
            <p:nvPr/>
          </p:nvSpPr>
          <p:spPr bwMode="auto">
            <a:xfrm>
              <a:off x="7445613" y="4501394"/>
              <a:ext cx="2345478" cy="1169551"/>
            </a:xfrm>
            <a:prstGeom prst="roundRect">
              <a:avLst/>
            </a:prstGeom>
            <a:solidFill>
              <a:srgbClr val="DDDDDD"/>
            </a:solidFill>
            <a:ln w="1079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628650" marR="0" lvl="1" indent="-17145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lang="de-DE" sz="1000" dirty="0"/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7481617" y="4509120"/>
              <a:ext cx="2273470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Dauer (D)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Anfangszeitpunkt (FAZ)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Frühester Endzeitpunkt (FEZ)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Anfangszeitpunkt (SAZ)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Spätester Endzeitpunkt (SEZ)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Gesamtpuffer (GP)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de-DE" sz="1000" dirty="0"/>
                <a:t>Freier Puffer (FP</a:t>
              </a:r>
              <a:r>
                <a:rPr lang="de-DE" sz="1000" dirty="0" smtClean="0"/>
                <a:t>)</a:t>
              </a:r>
              <a:endParaRPr lang="de-DE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891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32520" y="908720"/>
            <a:ext cx="4248472" cy="4976813"/>
          </a:xfrm>
        </p:spPr>
        <p:txBody>
          <a:bodyPr/>
          <a:lstStyle/>
          <a:p>
            <a:r>
              <a:rPr lang="de-DE" dirty="0" smtClean="0"/>
              <a:t>Initialisieren des Graphen</a:t>
            </a:r>
          </a:p>
          <a:p>
            <a:pPr lvl="1"/>
            <a:r>
              <a:rPr lang="de-DE" dirty="0" smtClean="0"/>
              <a:t>In allen Knoten Vorgänger und </a:t>
            </a:r>
            <a:br>
              <a:rPr lang="de-DE" dirty="0" smtClean="0"/>
            </a:br>
            <a:r>
              <a:rPr lang="de-DE" dirty="0" smtClean="0"/>
              <a:t>Nachfolger referenzieren</a:t>
            </a:r>
          </a:p>
          <a:p>
            <a:pPr lvl="1"/>
            <a:endParaRPr lang="de-DE" dirty="0" smtClean="0"/>
          </a:p>
          <a:p>
            <a:pPr lvl="2"/>
            <a:endParaRPr lang="de-DE" u="sng" dirty="0" smtClean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879" y="908720"/>
            <a:ext cx="4671977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13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3"/>
</p:tagLst>
</file>

<file path=ppt/theme/theme1.xml><?xml version="1.0" encoding="utf-8"?>
<a:theme xmlns:a="http://schemas.openxmlformats.org/drawingml/2006/main" name="Folie mit neuem IPT-Logo und WZL größer">
  <a:themeElements>
    <a:clrScheme name="WZL-Farbe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B3D3E9"/>
      </a:accent1>
      <a:accent2>
        <a:srgbClr val="006DB6"/>
      </a:accent2>
      <a:accent3>
        <a:srgbClr val="80B6DA"/>
      </a:accent3>
      <a:accent4>
        <a:srgbClr val="4D99CC"/>
      </a:accent4>
      <a:accent5>
        <a:srgbClr val="DC0000"/>
      </a:accent5>
      <a:accent6>
        <a:srgbClr val="FF9900"/>
      </a:accent6>
      <a:hlink>
        <a:srgbClr val="80B6DA"/>
      </a:hlink>
      <a:folHlink>
        <a:srgbClr val="4D99CC"/>
      </a:folHlink>
    </a:clrScheme>
    <a:fontScheme name="Folie mit neuem IPT-Logo und WZL größ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DDDDDD"/>
        </a:solidFill>
        <a:ln w="1079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DDDDDD"/>
        </a:solidFill>
        <a:ln w="1079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Folie mit neuem IPT-Logo und WZL größer 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B3D3E9"/>
        </a:accent1>
        <a:accent2>
          <a:srgbClr val="006DB6"/>
        </a:accent2>
        <a:accent3>
          <a:srgbClr val="FFFFFF"/>
        </a:accent3>
        <a:accent4>
          <a:srgbClr val="000000"/>
        </a:accent4>
        <a:accent5>
          <a:srgbClr val="D6E6F2"/>
        </a:accent5>
        <a:accent6>
          <a:srgbClr val="0062A5"/>
        </a:accent6>
        <a:hlink>
          <a:srgbClr val="80B6DA"/>
        </a:hlink>
        <a:folHlink>
          <a:srgbClr val="4D99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WZL</Template>
  <TotalTime>0</TotalTime>
  <Words>421</Words>
  <Application>Microsoft Macintosh PowerPoint</Application>
  <PresentationFormat>A4-Papier (210x297 mm)</PresentationFormat>
  <Paragraphs>157</Paragraphs>
  <Slides>18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1" baseType="lpstr">
      <vt:lpstr>Wingdings</vt:lpstr>
      <vt:lpstr>Arial</vt:lpstr>
      <vt:lpstr>Folie mit neuem IPT-Logo und WZL größer</vt:lpstr>
      <vt:lpstr>IHK Abschlussprüfung Sommer 2018</vt:lpstr>
      <vt:lpstr>Inhalt</vt:lpstr>
      <vt:lpstr>1) Ausbildungsbetrieb</vt:lpstr>
      <vt:lpstr>2) Meine Projekte</vt:lpstr>
      <vt:lpstr>3) Aufgabenstellung</vt:lpstr>
      <vt:lpstr>a) Vorwärtsrechnung</vt:lpstr>
      <vt:lpstr>b) Rückwärtsrechnung</vt:lpstr>
      <vt:lpstr>c) Ermittlung der Zeitreserven und des kritischen Pfades</vt:lpstr>
      <vt:lpstr>Algorithmen</vt:lpstr>
      <vt:lpstr>Algorithmen</vt:lpstr>
      <vt:lpstr>Algorithmen</vt:lpstr>
      <vt:lpstr>Algorithmen</vt:lpstr>
      <vt:lpstr>Algorithmen</vt:lpstr>
      <vt:lpstr>Algorithmen</vt:lpstr>
      <vt:lpstr>Klassenstruktur - Datenmodell</vt:lpstr>
      <vt:lpstr>Klassenstruktur - Controller</vt:lpstr>
      <vt:lpstr>Klassenstruktur – Eingabe &amp; Ausgabe</vt:lpstr>
      <vt:lpstr>Implementation</vt:lpstr>
    </vt:vector>
  </TitlesOfParts>
  <Manager/>
  <Company>WZL</Company>
  <LinksUpToDate>false</LinksUpToDate>
  <SharedDoc>false</SharedDoc>
  <HyperlinkBase/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Präsentation.pptx</dc:title>
  <dc:subject/>
  <dc:creator>Oliver Hirtz</dc:creator>
  <cp:keywords/>
  <dc:description/>
  <cp:lastModifiedBy>Leo Haufs</cp:lastModifiedBy>
  <cp:revision>74</cp:revision>
  <dcterms:created xsi:type="dcterms:W3CDTF">2014-08-14T07:46:04Z</dcterms:created>
  <dcterms:modified xsi:type="dcterms:W3CDTF">2018-05-17T14:20:50Z</dcterms:modified>
  <cp:category/>
</cp:coreProperties>
</file>

<file path=docProps/thumbnail.jpeg>
</file>